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1"/>
  </p:notesMasterIdLst>
  <p:sldIdLst>
    <p:sldId id="256" r:id="rId2"/>
    <p:sldId id="257" r:id="rId3"/>
    <p:sldId id="258" r:id="rId4"/>
    <p:sldId id="260" r:id="rId5"/>
    <p:sldId id="262" r:id="rId6"/>
    <p:sldId id="263" r:id="rId7"/>
    <p:sldId id="264" r:id="rId8"/>
    <p:sldId id="266" r:id="rId9"/>
    <p:sldId id="267"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81A701E-D1FF-4CF9-B351-ED8211C95CE8}" type="datetimeFigureOut">
              <a:rPr lang="ar-IQ" smtClean="0"/>
              <a:pPr/>
              <a:t>27/04/1442</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FE7BF73-9C7A-43DD-A279-31EB0B969648}" type="slidenum">
              <a:rPr lang="ar-IQ" smtClean="0"/>
              <a:pPr/>
              <a:t>‹#›</a:t>
            </a:fld>
            <a:endParaRPr lang="ar-IQ"/>
          </a:p>
        </p:txBody>
      </p:sp>
    </p:spTree>
    <p:extLst>
      <p:ext uri="{BB962C8B-B14F-4D97-AF65-F5344CB8AC3E}">
        <p14:creationId xmlns:p14="http://schemas.microsoft.com/office/powerpoint/2010/main" val="86815968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27/04/1442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27/04/1442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27/04/1442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27/04/1442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27/04/1442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27/04/1442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27/04/1442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27/04/1442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27/04/1442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27/04/1442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27/04/1442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27/04/1442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32657"/>
            <a:ext cx="7772400" cy="1296143"/>
          </a:xfrm>
        </p:spPr>
        <p:txBody>
          <a:bodyPr>
            <a:normAutofit/>
          </a:bodyPr>
          <a:lstStyle/>
          <a:p>
            <a:pPr algn="r"/>
            <a:r>
              <a:rPr lang="ar-IQ" sz="2400" dirty="0" smtClean="0"/>
              <a:t>قسم البستنة وهندسة الحدائق     المرحلة الثانية</a:t>
            </a:r>
            <a:br>
              <a:rPr lang="ar-IQ" sz="2400" dirty="0" smtClean="0"/>
            </a:br>
            <a:r>
              <a:rPr lang="ar-IQ" sz="2400" dirty="0" smtClean="0"/>
              <a:t>المحاضرة الثانية  / أنواع الخطوط  </a:t>
            </a:r>
            <a:endParaRPr lang="ar-IQ" sz="2400" dirty="0"/>
          </a:p>
        </p:txBody>
      </p:sp>
      <p:sp>
        <p:nvSpPr>
          <p:cNvPr id="3" name="عنوان فرعي 2"/>
          <p:cNvSpPr>
            <a:spLocks noGrp="1"/>
          </p:cNvSpPr>
          <p:nvPr>
            <p:ph type="subTitle" idx="1"/>
          </p:nvPr>
        </p:nvSpPr>
        <p:spPr>
          <a:xfrm>
            <a:off x="539552" y="1844824"/>
            <a:ext cx="7696944" cy="4752528"/>
          </a:xfrm>
        </p:spPr>
        <p:txBody>
          <a:bodyPr>
            <a:normAutofit fontScale="92500"/>
          </a:bodyPr>
          <a:lstStyle/>
          <a:p>
            <a:pPr algn="r"/>
            <a:r>
              <a:rPr lang="ar-IQ" sz="2400" dirty="0" smtClean="0">
                <a:solidFill>
                  <a:schemeClr val="tx1"/>
                </a:solidFill>
              </a:rPr>
              <a:t>تنقسم الخطوط الى نوعين</a:t>
            </a:r>
          </a:p>
          <a:p>
            <a:pPr algn="r"/>
            <a:r>
              <a:rPr lang="en-US" sz="2400" dirty="0" smtClean="0">
                <a:solidFill>
                  <a:schemeClr val="tx1"/>
                </a:solidFill>
              </a:rPr>
              <a:t>1</a:t>
            </a:r>
            <a:r>
              <a:rPr lang="ar-IQ" sz="2400" dirty="0" smtClean="0">
                <a:solidFill>
                  <a:schemeClr val="tx1"/>
                </a:solidFill>
              </a:rPr>
              <a:t> – الخطوط البسيطة وتشمل :</a:t>
            </a:r>
          </a:p>
          <a:p>
            <a:pPr algn="r"/>
            <a:r>
              <a:rPr lang="ar-IQ" sz="2400" dirty="0" smtClean="0">
                <a:solidFill>
                  <a:schemeClr val="tx1"/>
                </a:solidFill>
              </a:rPr>
              <a:t>الخطوط </a:t>
            </a:r>
            <a:r>
              <a:rPr lang="ar-IQ" sz="2400" dirty="0" err="1" smtClean="0">
                <a:solidFill>
                  <a:schemeClr val="tx1"/>
                </a:solidFill>
              </a:rPr>
              <a:t>المستقيمه</a:t>
            </a:r>
            <a:r>
              <a:rPr lang="ar-IQ" sz="2400" dirty="0" smtClean="0">
                <a:solidFill>
                  <a:schemeClr val="tx1"/>
                </a:solidFill>
              </a:rPr>
              <a:t> ومنها (الخطوط </a:t>
            </a:r>
            <a:r>
              <a:rPr lang="ar-IQ" sz="2400" dirty="0" err="1" smtClean="0">
                <a:solidFill>
                  <a:schemeClr val="tx1"/>
                </a:solidFill>
              </a:rPr>
              <a:t>الافقيه</a:t>
            </a:r>
            <a:r>
              <a:rPr lang="ar-IQ" sz="2400" dirty="0" smtClean="0">
                <a:solidFill>
                  <a:schemeClr val="tx1"/>
                </a:solidFill>
              </a:rPr>
              <a:t> ,الخطوط </a:t>
            </a:r>
            <a:r>
              <a:rPr lang="ar-IQ" sz="2400" dirty="0" err="1" smtClean="0">
                <a:solidFill>
                  <a:schemeClr val="tx1"/>
                </a:solidFill>
              </a:rPr>
              <a:t>المائله</a:t>
            </a:r>
            <a:r>
              <a:rPr lang="ar-IQ" sz="2400" dirty="0" smtClean="0">
                <a:solidFill>
                  <a:schemeClr val="tx1"/>
                </a:solidFill>
              </a:rPr>
              <a:t> ,الخطوط </a:t>
            </a:r>
            <a:r>
              <a:rPr lang="ar-IQ" sz="2400" dirty="0" err="1" smtClean="0">
                <a:solidFill>
                  <a:schemeClr val="tx1"/>
                </a:solidFill>
              </a:rPr>
              <a:t>الراسيه</a:t>
            </a:r>
            <a:r>
              <a:rPr lang="ar-IQ" sz="2400" dirty="0" smtClean="0">
                <a:solidFill>
                  <a:schemeClr val="tx1"/>
                </a:solidFill>
              </a:rPr>
              <a:t> )</a:t>
            </a:r>
          </a:p>
          <a:p>
            <a:pPr algn="r"/>
            <a:r>
              <a:rPr lang="ar-IQ" sz="2400" dirty="0" smtClean="0">
                <a:solidFill>
                  <a:schemeClr val="tx1"/>
                </a:solidFill>
              </a:rPr>
              <a:t>الخطوط غير مستقيمه ومنها (الخطوط </a:t>
            </a:r>
            <a:r>
              <a:rPr lang="ar-IQ" sz="2400" dirty="0" err="1" smtClean="0">
                <a:solidFill>
                  <a:schemeClr val="tx1"/>
                </a:solidFill>
              </a:rPr>
              <a:t>المنحنيه</a:t>
            </a:r>
            <a:r>
              <a:rPr lang="ar-IQ" sz="2400" dirty="0" smtClean="0">
                <a:solidFill>
                  <a:schemeClr val="tx1"/>
                </a:solidFill>
              </a:rPr>
              <a:t>, الخطوط المقوس ) </a:t>
            </a:r>
          </a:p>
          <a:p>
            <a:pPr algn="r"/>
            <a:r>
              <a:rPr lang="en-US" sz="2400" dirty="0" smtClean="0">
                <a:solidFill>
                  <a:schemeClr val="tx1"/>
                </a:solidFill>
              </a:rPr>
              <a:t>2</a:t>
            </a:r>
            <a:r>
              <a:rPr lang="ar-IQ" sz="2400" dirty="0" smtClean="0">
                <a:solidFill>
                  <a:schemeClr val="tx1"/>
                </a:solidFill>
              </a:rPr>
              <a:t>- الخطوط </a:t>
            </a:r>
            <a:r>
              <a:rPr lang="ar-IQ" sz="2400" dirty="0" err="1" smtClean="0">
                <a:solidFill>
                  <a:schemeClr val="tx1"/>
                </a:solidFill>
              </a:rPr>
              <a:t>المركبه</a:t>
            </a:r>
            <a:r>
              <a:rPr lang="ar-IQ" sz="2400" dirty="0" smtClean="0">
                <a:solidFill>
                  <a:schemeClr val="tx1"/>
                </a:solidFill>
              </a:rPr>
              <a:t>  وتشمل :</a:t>
            </a:r>
          </a:p>
          <a:p>
            <a:pPr algn="r"/>
            <a:r>
              <a:rPr lang="ar-IQ" sz="2400" dirty="0" smtClean="0">
                <a:solidFill>
                  <a:schemeClr val="tx1"/>
                </a:solidFill>
              </a:rPr>
              <a:t>خطوط أساسها الخط المستقيم ومنها (الخط المنكسر ,الخط المتوازي , الخط المتعامد) </a:t>
            </a:r>
          </a:p>
          <a:p>
            <a:pPr algn="r"/>
            <a:r>
              <a:rPr lang="ar-IQ" sz="2400" dirty="0" smtClean="0">
                <a:solidFill>
                  <a:schemeClr val="tx1"/>
                </a:solidFill>
              </a:rPr>
              <a:t>خطوط أساسها الخط غير المستقيم ومنها (الخطوط </a:t>
            </a:r>
            <a:r>
              <a:rPr lang="ar-IQ" sz="2400" dirty="0" err="1" smtClean="0">
                <a:solidFill>
                  <a:schemeClr val="tx1"/>
                </a:solidFill>
              </a:rPr>
              <a:t>المتعرجه</a:t>
            </a:r>
            <a:r>
              <a:rPr lang="ar-IQ" sz="2400" dirty="0" smtClean="0">
                <a:solidFill>
                  <a:schemeClr val="tx1"/>
                </a:solidFill>
              </a:rPr>
              <a:t> , الخطوط </a:t>
            </a:r>
            <a:r>
              <a:rPr lang="ar-IQ" sz="2400" dirty="0" err="1" smtClean="0">
                <a:solidFill>
                  <a:schemeClr val="tx1"/>
                </a:solidFill>
              </a:rPr>
              <a:t>الحلزونيه</a:t>
            </a:r>
            <a:r>
              <a:rPr lang="ar-IQ" sz="2400" dirty="0" smtClean="0">
                <a:solidFill>
                  <a:schemeClr val="tx1"/>
                </a:solidFill>
              </a:rPr>
              <a:t> , الخطوط </a:t>
            </a:r>
            <a:r>
              <a:rPr lang="ar-IQ" sz="2400" dirty="0" err="1" smtClean="0">
                <a:solidFill>
                  <a:schemeClr val="tx1"/>
                </a:solidFill>
              </a:rPr>
              <a:t>المتموجه</a:t>
            </a:r>
            <a:r>
              <a:rPr lang="ar-IQ" sz="2400" dirty="0" smtClean="0">
                <a:solidFill>
                  <a:schemeClr val="tx1"/>
                </a:solidFill>
              </a:rPr>
              <a:t> , الخطوط </a:t>
            </a:r>
            <a:r>
              <a:rPr lang="ar-IQ" sz="2400" dirty="0" err="1" smtClean="0">
                <a:solidFill>
                  <a:schemeClr val="tx1"/>
                </a:solidFill>
              </a:rPr>
              <a:t>اللولبيه</a:t>
            </a:r>
            <a:r>
              <a:rPr lang="ar-IQ" sz="2400" dirty="0" smtClean="0">
                <a:solidFill>
                  <a:schemeClr val="tx1"/>
                </a:solidFill>
              </a:rPr>
              <a:t> ) </a:t>
            </a:r>
          </a:p>
          <a:p>
            <a:pPr algn="r"/>
            <a:r>
              <a:rPr lang="ar-IQ" sz="2400" dirty="0" smtClean="0">
                <a:solidFill>
                  <a:schemeClr val="tx1"/>
                </a:solidFill>
              </a:rPr>
              <a:t>تعد الخطوط </a:t>
            </a:r>
            <a:r>
              <a:rPr lang="ar-IQ" sz="2400" dirty="0" err="1" smtClean="0">
                <a:solidFill>
                  <a:schemeClr val="tx1"/>
                </a:solidFill>
              </a:rPr>
              <a:t>المنحنيه</a:t>
            </a:r>
            <a:r>
              <a:rPr lang="ar-IQ" sz="2400" dirty="0" smtClean="0">
                <a:solidFill>
                  <a:schemeClr val="tx1"/>
                </a:solidFill>
              </a:rPr>
              <a:t> </a:t>
            </a:r>
            <a:r>
              <a:rPr lang="ar-IQ" sz="2400" dirty="0" err="1" smtClean="0">
                <a:solidFill>
                  <a:schemeClr val="tx1"/>
                </a:solidFill>
              </a:rPr>
              <a:t>والمستقيمه</a:t>
            </a:r>
            <a:r>
              <a:rPr lang="ar-IQ" sz="2400" dirty="0" smtClean="0">
                <a:solidFill>
                  <a:schemeClr val="tx1"/>
                </a:solidFill>
              </a:rPr>
              <a:t> </a:t>
            </a:r>
            <a:r>
              <a:rPr lang="ar-IQ" sz="2400" dirty="0" err="1" smtClean="0">
                <a:solidFill>
                  <a:schemeClr val="tx1"/>
                </a:solidFill>
              </a:rPr>
              <a:t>والمنكسره</a:t>
            </a:r>
            <a:r>
              <a:rPr lang="ar-IQ" sz="2400" dirty="0" smtClean="0">
                <a:solidFill>
                  <a:schemeClr val="tx1"/>
                </a:solidFill>
              </a:rPr>
              <a:t> </a:t>
            </a:r>
            <a:r>
              <a:rPr lang="ar-IQ" sz="2400" dirty="0" err="1" smtClean="0">
                <a:solidFill>
                  <a:schemeClr val="tx1"/>
                </a:solidFill>
              </a:rPr>
              <a:t>والمائله</a:t>
            </a:r>
            <a:r>
              <a:rPr lang="ar-IQ" sz="2400" dirty="0" smtClean="0">
                <a:solidFill>
                  <a:schemeClr val="tx1"/>
                </a:solidFill>
              </a:rPr>
              <a:t> ابرز الخطوط </a:t>
            </a:r>
            <a:r>
              <a:rPr lang="ar-IQ" sz="2400" dirty="0" err="1" smtClean="0">
                <a:solidFill>
                  <a:schemeClr val="tx1"/>
                </a:solidFill>
              </a:rPr>
              <a:t>المستخدمه</a:t>
            </a:r>
            <a:r>
              <a:rPr lang="ar-IQ" sz="2400" dirty="0" smtClean="0">
                <a:solidFill>
                  <a:schemeClr val="tx1"/>
                </a:solidFill>
              </a:rPr>
              <a:t> في التصاميم بشكل عام ولكن يبقى ان نلفت النظر انه يمكن استخدام نوعين او اكثر من هذه الخطوط في التصميم الواحد </a:t>
            </a:r>
            <a:r>
              <a:rPr lang="ar-IQ" sz="2400" dirty="0">
                <a:solidFill>
                  <a:schemeClr val="tx1"/>
                </a:solidFill>
              </a:rPr>
              <a:t>ف</a:t>
            </a:r>
            <a:r>
              <a:rPr lang="ar-IQ" sz="2400" dirty="0" smtClean="0">
                <a:solidFill>
                  <a:schemeClr val="tx1"/>
                </a:solidFill>
              </a:rPr>
              <a:t>نصل الى توازن بين الدلالات والرموز او ان احدهما يطغى ليكون مهيمن على التصميم فيصبح يشكل معظم ايحاءاته </a:t>
            </a:r>
            <a:endParaRPr lang="ar-IQ" sz="24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a:bodyPr>
          <a:lstStyle/>
          <a:p>
            <a:r>
              <a:rPr lang="ar-IQ" sz="2400" dirty="0" smtClean="0"/>
              <a:t>أهم أنواع الخطوط</a:t>
            </a:r>
            <a:endParaRPr lang="ar-IQ" sz="2400" dirty="0"/>
          </a:p>
        </p:txBody>
      </p:sp>
      <p:sp>
        <p:nvSpPr>
          <p:cNvPr id="3" name="عنصر نائب للمحتوى 2"/>
          <p:cNvSpPr>
            <a:spLocks noGrp="1"/>
          </p:cNvSpPr>
          <p:nvPr>
            <p:ph idx="1"/>
          </p:nvPr>
        </p:nvSpPr>
        <p:spPr>
          <a:xfrm>
            <a:off x="476046" y="1052736"/>
            <a:ext cx="8229600" cy="5616624"/>
          </a:xfrm>
        </p:spPr>
        <p:txBody>
          <a:bodyPr>
            <a:normAutofit fontScale="92500"/>
          </a:bodyPr>
          <a:lstStyle/>
          <a:p>
            <a:pPr marL="0" indent="0">
              <a:buNone/>
            </a:pPr>
            <a:r>
              <a:rPr lang="ar-IQ" sz="2400" dirty="0" smtClean="0"/>
              <a:t>الخطوط الافقية :</a:t>
            </a:r>
          </a:p>
          <a:p>
            <a:pPr marL="0" indent="0">
              <a:buNone/>
            </a:pPr>
            <a:r>
              <a:rPr lang="ar-IQ" sz="2400" dirty="0" smtClean="0"/>
              <a:t>تدخل الخطوط </a:t>
            </a:r>
            <a:r>
              <a:rPr lang="ar-IQ" sz="2400" dirty="0" err="1" smtClean="0"/>
              <a:t>الافقيه</a:t>
            </a:r>
            <a:r>
              <a:rPr lang="ar-IQ" sz="2400" dirty="0" smtClean="0"/>
              <a:t> في التصميم بخصائص </a:t>
            </a:r>
            <a:r>
              <a:rPr lang="ar-IQ" sz="2400" dirty="0" err="1" smtClean="0"/>
              <a:t>مختلفه</a:t>
            </a:r>
            <a:r>
              <a:rPr lang="ar-IQ" sz="2400" dirty="0" smtClean="0"/>
              <a:t> وتعمل كأرضيه أو قاعدة لكل الاشكال والخطوط </a:t>
            </a:r>
            <a:r>
              <a:rPr lang="ar-IQ" sz="2400" dirty="0" err="1" smtClean="0"/>
              <a:t>المرسومه</a:t>
            </a:r>
            <a:r>
              <a:rPr lang="ar-IQ" sz="2400" dirty="0" smtClean="0"/>
              <a:t> فوقها ويعبر عن الاستقرار والتسطح عند رؤيه أي تصميم وتوحي بالثبات والاستقرار والاحساس والاتساع الافقي ووجود خط افقي في التصميم يظهر بعض الانسجام ويقربها من عين المشاهد . </a:t>
            </a:r>
          </a:p>
          <a:p>
            <a:pPr marL="0" indent="0">
              <a:buNone/>
            </a:pPr>
            <a:r>
              <a:rPr lang="ar-IQ" sz="2400" dirty="0" smtClean="0"/>
              <a:t>الخطوط </a:t>
            </a:r>
            <a:r>
              <a:rPr lang="ar-IQ" sz="2400" dirty="0" err="1" smtClean="0"/>
              <a:t>الرأسيه</a:t>
            </a:r>
            <a:r>
              <a:rPr lang="ar-IQ" sz="2400" dirty="0" smtClean="0"/>
              <a:t> ( </a:t>
            </a:r>
            <a:r>
              <a:rPr lang="ar-IQ" sz="2400" dirty="0" err="1" smtClean="0"/>
              <a:t>العموديه</a:t>
            </a:r>
            <a:r>
              <a:rPr lang="ar-IQ" sz="2400" dirty="0" smtClean="0"/>
              <a:t> ) : </a:t>
            </a:r>
          </a:p>
          <a:p>
            <a:pPr marL="0" indent="0">
              <a:buNone/>
            </a:pPr>
            <a:r>
              <a:rPr lang="ar-IQ" sz="2400" dirty="0" smtClean="0"/>
              <a:t>وترمز للارتفاع والقوة </a:t>
            </a:r>
            <a:r>
              <a:rPr lang="ar-IQ" sz="2400" dirty="0" err="1" smtClean="0"/>
              <a:t>الناميه</a:t>
            </a:r>
            <a:r>
              <a:rPr lang="ar-IQ" sz="2400" dirty="0" smtClean="0"/>
              <a:t> </a:t>
            </a:r>
            <a:r>
              <a:rPr lang="ar-IQ" sz="2400" dirty="0" err="1" smtClean="0"/>
              <a:t>والعظمه</a:t>
            </a:r>
            <a:r>
              <a:rPr lang="ar-IQ" sz="2400" dirty="0" smtClean="0"/>
              <a:t> وعندما تتلاقي الخطوط </a:t>
            </a:r>
            <a:r>
              <a:rPr lang="ar-IQ" sz="2400" dirty="0" err="1" smtClean="0"/>
              <a:t>الافقيه</a:t>
            </a:r>
            <a:r>
              <a:rPr lang="ar-IQ" sz="2400" dirty="0" smtClean="0"/>
              <a:t> </a:t>
            </a:r>
            <a:r>
              <a:rPr lang="ar-IQ" sz="2400" dirty="0" err="1" smtClean="0"/>
              <a:t>والرأسيه</a:t>
            </a:r>
            <a:r>
              <a:rPr lang="ar-IQ" sz="2400" dirty="0" smtClean="0"/>
              <a:t> تحس بالتوازن بين قوى ذات الاتجاهات </a:t>
            </a:r>
            <a:r>
              <a:rPr lang="ar-IQ" sz="2400" dirty="0" err="1" smtClean="0"/>
              <a:t>المتقاطعه</a:t>
            </a:r>
            <a:r>
              <a:rPr lang="ar-IQ" sz="2400" dirty="0" smtClean="0"/>
              <a:t> , وهي ايضا الخطوط </a:t>
            </a:r>
            <a:r>
              <a:rPr lang="ar-IQ" sz="2400" dirty="0" err="1" smtClean="0"/>
              <a:t>الموازيه</a:t>
            </a:r>
            <a:r>
              <a:rPr lang="ar-IQ" sz="2400" dirty="0" smtClean="0"/>
              <a:t> للخط الشاقولي ويمنح هذا الخط </a:t>
            </a:r>
            <a:r>
              <a:rPr lang="ar-IQ" sz="2400" dirty="0" err="1" smtClean="0"/>
              <a:t>للاشياء</a:t>
            </a:r>
            <a:r>
              <a:rPr lang="ar-IQ" sz="2400" dirty="0" smtClean="0"/>
              <a:t> طولا</a:t>
            </a:r>
            <a:r>
              <a:rPr lang="en-US" sz="2400" dirty="0" smtClean="0"/>
              <a:t>”</a:t>
            </a:r>
            <a:r>
              <a:rPr lang="ar-IQ" sz="2400" dirty="0" smtClean="0"/>
              <a:t> وارتفاعا</a:t>
            </a:r>
            <a:r>
              <a:rPr lang="en-US" sz="2400" dirty="0" smtClean="0"/>
              <a:t>”</a:t>
            </a:r>
            <a:r>
              <a:rPr lang="ar-IQ" sz="2400" dirty="0" smtClean="0"/>
              <a:t>كما يمنحنا </a:t>
            </a:r>
            <a:r>
              <a:rPr lang="ar-IQ" sz="2400" dirty="0" err="1" smtClean="0"/>
              <a:t>تكرارة</a:t>
            </a:r>
            <a:r>
              <a:rPr lang="ar-IQ" sz="2400" dirty="0" smtClean="0"/>
              <a:t> </a:t>
            </a:r>
            <a:r>
              <a:rPr lang="ar-IQ" sz="2400" dirty="0" err="1" smtClean="0"/>
              <a:t>أحساسا</a:t>
            </a:r>
            <a:r>
              <a:rPr lang="en-US" sz="2400" dirty="0" smtClean="0"/>
              <a:t>”</a:t>
            </a:r>
            <a:r>
              <a:rPr lang="ar-IQ" sz="2400" dirty="0" smtClean="0"/>
              <a:t> </a:t>
            </a:r>
            <a:r>
              <a:rPr lang="ar-IQ" sz="2400" dirty="0" err="1" smtClean="0"/>
              <a:t>وأيقاعا</a:t>
            </a:r>
            <a:r>
              <a:rPr lang="en-US" sz="2400" dirty="0" smtClean="0"/>
              <a:t>”</a:t>
            </a:r>
            <a:r>
              <a:rPr lang="ar-IQ" sz="2400" dirty="0" smtClean="0"/>
              <a:t> بالقوة والصلابة كالغابات والاسوار 0</a:t>
            </a:r>
          </a:p>
          <a:p>
            <a:pPr marL="0" indent="0">
              <a:buNone/>
            </a:pPr>
            <a:r>
              <a:rPr lang="ar-IQ" sz="2400" dirty="0" smtClean="0"/>
              <a:t>الخطوط المائلة:</a:t>
            </a:r>
          </a:p>
          <a:p>
            <a:pPr marL="0" indent="0">
              <a:buNone/>
            </a:pPr>
            <a:r>
              <a:rPr lang="ar-IQ" sz="2400" dirty="0" smtClean="0"/>
              <a:t>تستخدم الخطوط المائلة للتعبير عن الهبوط والصعود أو الانحدار </a:t>
            </a:r>
            <a:r>
              <a:rPr lang="ar-IQ" sz="2400" dirty="0" err="1" smtClean="0"/>
              <a:t>كأيحاءات</a:t>
            </a:r>
            <a:r>
              <a:rPr lang="ar-IQ" sz="2400" dirty="0" smtClean="0"/>
              <a:t> في التصميم فأن الخطوط المائلة هي الوسيلة الأمثل لذلك وهي لا تعطي شعور بالتوازن والثبات لذا فالخطوط المائلة توحي بالحركة بعيدا</a:t>
            </a:r>
            <a:r>
              <a:rPr lang="en-US" sz="2400" dirty="0" smtClean="0"/>
              <a:t>”</a:t>
            </a:r>
            <a:r>
              <a:rPr lang="ar-IQ" sz="2400" dirty="0" smtClean="0"/>
              <a:t>عن الاتزان  وقليلا</a:t>
            </a:r>
            <a:r>
              <a:rPr lang="en-US" sz="2400" dirty="0" smtClean="0"/>
              <a:t>”</a:t>
            </a:r>
            <a:r>
              <a:rPr lang="ar-IQ" sz="2400" dirty="0" smtClean="0"/>
              <a:t> ما تستعمل دون مصاحبة خطوط أخرى وذلك لأنها لا تحقق الإحساس بالاتزان والثبات العام  للتصميم الذي يبحث عنه المصمم .</a:t>
            </a:r>
            <a:endParaRPr lang="ar-IQ" sz="2400" dirty="0"/>
          </a:p>
        </p:txBody>
      </p:sp>
    </p:spTree>
    <p:extLst>
      <p:ext uri="{BB962C8B-B14F-4D97-AF65-F5344CB8AC3E}">
        <p14:creationId xmlns:p14="http://schemas.microsoft.com/office/powerpoint/2010/main" val="2243873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074242"/>
          </a:xfrm>
        </p:spPr>
        <p:txBody>
          <a:bodyPr>
            <a:normAutofit fontScale="90000"/>
          </a:bodyPr>
          <a:lstStyle/>
          <a:p>
            <a:pPr algn="r"/>
            <a:r>
              <a:rPr lang="ar-IQ" sz="2400" dirty="0" smtClean="0"/>
              <a:t>الخطوط المنكسرة :</a:t>
            </a:r>
            <a:br>
              <a:rPr lang="ar-IQ" sz="2400" dirty="0" smtClean="0"/>
            </a:br>
            <a:r>
              <a:rPr lang="ar-IQ" sz="2400" dirty="0"/>
              <a:t> </a:t>
            </a:r>
            <a:r>
              <a:rPr lang="ar-IQ" sz="2400" dirty="0" smtClean="0"/>
              <a:t>عبارة عن مجموعة متصلة من الخطوط المستقيمة و تتمثل بحركة خط في </a:t>
            </a:r>
            <a:r>
              <a:rPr lang="ar-IQ" sz="2400" dirty="0" err="1" smtClean="0"/>
              <a:t>أتجاهات</a:t>
            </a:r>
            <a:r>
              <a:rPr lang="ar-IQ" sz="2400" dirty="0" smtClean="0"/>
              <a:t> مختلفة مكونة زوايا حادة أو منفرجة أو قائمة , وهو الخط الذي يعطي توترات متغيرة من الأوضاع فتكون تأثيراته متجزئه ومتقطعة , بمعنى ان الخط ينطلق ويتوقف عند نقطة عقدية ليغير حركته من جديد وهكذا يستخدم هذا الخط لشد الانتباه بسبب التغير </a:t>
            </a:r>
            <a:r>
              <a:rPr lang="ar-IQ" sz="2400" dirty="0" err="1" smtClean="0"/>
              <a:t>المفاجأ</a:t>
            </a:r>
            <a:r>
              <a:rPr lang="ar-IQ" sz="2400" dirty="0" smtClean="0"/>
              <a:t> في الاتجاه مما يعطي أحساس بالعنف والشدة , أي حركة سريعة في التصميم ويرمز للصلابة .</a:t>
            </a:r>
            <a:endParaRPr lang="ar-IQ" sz="2400" dirty="0"/>
          </a:p>
        </p:txBody>
      </p:sp>
      <p:sp>
        <p:nvSpPr>
          <p:cNvPr id="3" name="عنصر نائب للمحتوى 2"/>
          <p:cNvSpPr>
            <a:spLocks noGrp="1"/>
          </p:cNvSpPr>
          <p:nvPr>
            <p:ph idx="1"/>
          </p:nvPr>
        </p:nvSpPr>
        <p:spPr>
          <a:xfrm>
            <a:off x="457200" y="2348881"/>
            <a:ext cx="8229600" cy="4392488"/>
          </a:xfrm>
        </p:spPr>
        <p:txBody>
          <a:bodyPr>
            <a:normAutofit lnSpcReduction="10000"/>
          </a:bodyPr>
          <a:lstStyle/>
          <a:p>
            <a:pPr marL="0" indent="0">
              <a:buNone/>
            </a:pPr>
            <a:r>
              <a:rPr lang="ar-IQ" sz="2400" dirty="0" smtClean="0"/>
              <a:t>الخطوط المنحنية :</a:t>
            </a:r>
            <a:endParaRPr lang="ar-IQ" sz="2400" dirty="0"/>
          </a:p>
          <a:p>
            <a:pPr marL="0" indent="0">
              <a:buNone/>
            </a:pPr>
            <a:r>
              <a:rPr lang="ar-IQ" sz="2400" dirty="0" smtClean="0"/>
              <a:t>وهي الخطوط التي تتخللها </a:t>
            </a:r>
            <a:r>
              <a:rPr lang="ar-IQ" sz="2400" dirty="0" err="1" smtClean="0"/>
              <a:t>أنعطافات</a:t>
            </a:r>
            <a:r>
              <a:rPr lang="ar-IQ" sz="2400" dirty="0" smtClean="0"/>
              <a:t> لينة ومرنة وبالتالي تشكل قوسا</a:t>
            </a:r>
            <a:r>
              <a:rPr lang="en-US" sz="2400" dirty="0" smtClean="0"/>
              <a:t>” </a:t>
            </a:r>
            <a:r>
              <a:rPr lang="ar-IQ" sz="2400" dirty="0" smtClean="0"/>
              <a:t>( أفقي , عمودي , مائل ) ولها القدرة على ضم الاشكال والاجزاء في وحدة تصميمية واحده و تستعمل لقدرتها على شد الانتباه حيث ترمز الى اللانهاية والانسيابية .</a:t>
            </a:r>
          </a:p>
          <a:p>
            <a:pPr marL="0" indent="0">
              <a:buNone/>
            </a:pPr>
            <a:r>
              <a:rPr lang="ar-IQ" sz="2400" dirty="0" smtClean="0"/>
              <a:t>وهناك عدة أنواع من الخطوط تتبع لها وهي </a:t>
            </a:r>
          </a:p>
          <a:p>
            <a:pPr marL="0" indent="0">
              <a:buNone/>
            </a:pPr>
            <a:r>
              <a:rPr lang="en-US" sz="2400" dirty="0" smtClean="0"/>
              <a:t>1</a:t>
            </a:r>
            <a:r>
              <a:rPr lang="ar-IQ" sz="2400" dirty="0" smtClean="0"/>
              <a:t>- الخط المتموج : وهو الخط الناتج عن تكرار الانعطافات اللينة والمرنة في حركة </a:t>
            </a:r>
            <a:r>
              <a:rPr lang="ar-IQ" sz="2400" dirty="0" err="1" smtClean="0"/>
              <a:t>أتجاهية</a:t>
            </a:r>
            <a:r>
              <a:rPr lang="ar-IQ" sz="2400" dirty="0" smtClean="0"/>
              <a:t> ما.</a:t>
            </a:r>
          </a:p>
          <a:p>
            <a:pPr marL="0" indent="0">
              <a:buNone/>
            </a:pPr>
            <a:r>
              <a:rPr lang="en-US" sz="2400" dirty="0" smtClean="0"/>
              <a:t>2</a:t>
            </a:r>
            <a:r>
              <a:rPr lang="ar-IQ" sz="2400" dirty="0" smtClean="0"/>
              <a:t> – الخط اللولبي : وهو الخط الناتج عن تكرار الانحناء الخطي بالتبادل وبشكل دوائر غير منظمة .</a:t>
            </a:r>
          </a:p>
          <a:p>
            <a:pPr marL="0" indent="0">
              <a:buNone/>
            </a:pPr>
            <a:r>
              <a:rPr lang="en-US" sz="2400" dirty="0" smtClean="0"/>
              <a:t>3</a:t>
            </a:r>
            <a:r>
              <a:rPr lang="ar-IQ" sz="2400" dirty="0" smtClean="0"/>
              <a:t> – الخط الحلزوني ( المتكرر ) : هو الخط الناتج عن </a:t>
            </a:r>
            <a:r>
              <a:rPr lang="ar-IQ" sz="2400" dirty="0" err="1" smtClean="0"/>
              <a:t>الأستمرار</a:t>
            </a:r>
            <a:r>
              <a:rPr lang="ar-IQ" sz="2400" dirty="0" smtClean="0"/>
              <a:t> في الانحناء حول نفسه منطلقا</a:t>
            </a:r>
            <a:r>
              <a:rPr lang="en-US" sz="2400" dirty="0" smtClean="0"/>
              <a:t>”</a:t>
            </a:r>
            <a:r>
              <a:rPr lang="ar-IQ" sz="2400" dirty="0" smtClean="0"/>
              <a:t> من مركز ما او متجها</a:t>
            </a:r>
            <a:r>
              <a:rPr lang="en-US" sz="2400" dirty="0" smtClean="0"/>
              <a:t>”</a:t>
            </a:r>
            <a:r>
              <a:rPr lang="ar-IQ" sz="2400" dirty="0" smtClean="0"/>
              <a:t> الى نقطة اخرى .</a:t>
            </a:r>
            <a:endParaRPr lang="ar-IQ" sz="2400" dirty="0"/>
          </a:p>
        </p:txBody>
      </p:sp>
    </p:spTree>
    <p:extLst>
      <p:ext uri="{BB962C8B-B14F-4D97-AF65-F5344CB8AC3E}">
        <p14:creationId xmlns:p14="http://schemas.microsoft.com/office/powerpoint/2010/main" val="260408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a:bodyPr>
          <a:lstStyle/>
          <a:p>
            <a:r>
              <a:rPr lang="ar-IQ" sz="4000" dirty="0" smtClean="0">
                <a:solidFill>
                  <a:srgbClr val="FF0000"/>
                </a:solidFill>
              </a:rPr>
              <a:t>وظائف الخطوط</a:t>
            </a:r>
            <a:endParaRPr lang="ar-IQ" sz="4000" dirty="0">
              <a:solidFill>
                <a:srgbClr val="FF0000"/>
              </a:solidFill>
            </a:endParaRPr>
          </a:p>
        </p:txBody>
      </p:sp>
      <p:sp>
        <p:nvSpPr>
          <p:cNvPr id="3" name="عنصر نائب للمحتوى 2"/>
          <p:cNvSpPr>
            <a:spLocks noGrp="1"/>
          </p:cNvSpPr>
          <p:nvPr>
            <p:ph idx="1"/>
          </p:nvPr>
        </p:nvSpPr>
        <p:spPr>
          <a:xfrm>
            <a:off x="457200" y="980728"/>
            <a:ext cx="8229600" cy="5145435"/>
          </a:xfrm>
        </p:spPr>
        <p:txBody>
          <a:bodyPr>
            <a:noAutofit/>
          </a:bodyPr>
          <a:lstStyle/>
          <a:p>
            <a:pPr marL="0" indent="0">
              <a:buNone/>
            </a:pPr>
            <a:r>
              <a:rPr lang="ar-IQ" dirty="0" smtClean="0"/>
              <a:t>للخطوط وظائف متعددة في التصميم ومنها :</a:t>
            </a:r>
          </a:p>
          <a:p>
            <a:pPr marL="0" indent="0">
              <a:buNone/>
            </a:pPr>
            <a:r>
              <a:rPr lang="en-US" dirty="0" smtClean="0"/>
              <a:t>1</a:t>
            </a:r>
            <a:r>
              <a:rPr lang="ar-IQ" dirty="0" smtClean="0"/>
              <a:t>- تحديد وتأطير لوحه التصميم </a:t>
            </a:r>
          </a:p>
          <a:p>
            <a:pPr marL="0" indent="0">
              <a:buNone/>
            </a:pPr>
            <a:r>
              <a:rPr lang="en-US" dirty="0" smtClean="0"/>
              <a:t> -2</a:t>
            </a:r>
            <a:r>
              <a:rPr lang="ar-IQ" dirty="0" smtClean="0"/>
              <a:t>تعريف الاشكال وتحديدها </a:t>
            </a:r>
          </a:p>
          <a:p>
            <a:pPr marL="0" indent="0">
              <a:buNone/>
            </a:pPr>
            <a:r>
              <a:rPr lang="en-US" dirty="0" smtClean="0"/>
              <a:t>3</a:t>
            </a:r>
            <a:r>
              <a:rPr lang="ar-IQ" dirty="0" smtClean="0"/>
              <a:t>- بناء هيكل التصميم </a:t>
            </a:r>
          </a:p>
          <a:p>
            <a:pPr marL="0" indent="0">
              <a:buNone/>
            </a:pPr>
            <a:r>
              <a:rPr lang="en-US" dirty="0" smtClean="0"/>
              <a:t>4</a:t>
            </a:r>
            <a:r>
              <a:rPr lang="ar-IQ" dirty="0" smtClean="0"/>
              <a:t>- اعداد التخطيطات </a:t>
            </a:r>
            <a:r>
              <a:rPr lang="ar-IQ" dirty="0" err="1" smtClean="0"/>
              <a:t>والكروكيات</a:t>
            </a:r>
            <a:r>
              <a:rPr lang="ar-IQ" dirty="0" smtClean="0"/>
              <a:t> </a:t>
            </a:r>
          </a:p>
          <a:p>
            <a:pPr marL="0" indent="0">
              <a:buNone/>
            </a:pPr>
            <a:r>
              <a:rPr lang="en-US" dirty="0" smtClean="0"/>
              <a:t>5</a:t>
            </a:r>
            <a:r>
              <a:rPr lang="ar-IQ" dirty="0" smtClean="0"/>
              <a:t>- الفصل بين المسطحات </a:t>
            </a:r>
            <a:r>
              <a:rPr lang="ar-IQ" dirty="0" err="1" smtClean="0"/>
              <a:t>اللونيه</a:t>
            </a:r>
            <a:r>
              <a:rPr lang="ar-IQ" dirty="0" smtClean="0"/>
              <a:t> </a:t>
            </a:r>
          </a:p>
          <a:p>
            <a:pPr marL="0" indent="0">
              <a:buNone/>
            </a:pPr>
            <a:r>
              <a:rPr lang="en-US" dirty="0"/>
              <a:t>6</a:t>
            </a:r>
            <a:r>
              <a:rPr lang="ar-IQ" dirty="0" smtClean="0"/>
              <a:t>- </a:t>
            </a:r>
            <a:r>
              <a:rPr lang="ar-IQ" dirty="0" smtClean="0"/>
              <a:t>تحقيق التباين </a:t>
            </a:r>
          </a:p>
          <a:p>
            <a:pPr marL="0" indent="0">
              <a:buNone/>
            </a:pPr>
            <a:r>
              <a:rPr lang="en-US" dirty="0" smtClean="0"/>
              <a:t> </a:t>
            </a:r>
            <a:r>
              <a:rPr lang="en-US" dirty="0" smtClean="0"/>
              <a:t>-7</a:t>
            </a:r>
            <a:r>
              <a:rPr lang="ar-IQ" dirty="0" smtClean="0"/>
              <a:t>تحقيق </a:t>
            </a:r>
            <a:r>
              <a:rPr lang="ar-IQ" dirty="0" smtClean="0"/>
              <a:t>وحدة التكوين </a:t>
            </a:r>
          </a:p>
          <a:p>
            <a:pPr marL="0" indent="0">
              <a:buNone/>
            </a:pPr>
            <a:r>
              <a:rPr lang="en-US" dirty="0" smtClean="0"/>
              <a:t>8</a:t>
            </a:r>
            <a:r>
              <a:rPr lang="ar-IQ" dirty="0" smtClean="0"/>
              <a:t>- </a:t>
            </a:r>
            <a:r>
              <a:rPr lang="ar-IQ" dirty="0" smtClean="0"/>
              <a:t>تحقيق تراكيب الاشكال والعناصر وتقاطعاها </a:t>
            </a:r>
            <a:endParaRPr lang="ar-IQ" dirty="0"/>
          </a:p>
        </p:txBody>
      </p:sp>
    </p:spTree>
    <p:extLst>
      <p:ext uri="{BB962C8B-B14F-4D97-AF65-F5344CB8AC3E}">
        <p14:creationId xmlns:p14="http://schemas.microsoft.com/office/powerpoint/2010/main" val="3052610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2400" dirty="0" smtClean="0"/>
              <a:t>رموز بعض عناصر التصميم ( الأشجار , والشجيرات)</a:t>
            </a:r>
            <a:endParaRPr lang="ar-IQ" sz="2400" dirty="0"/>
          </a:p>
        </p:txBody>
      </p:sp>
      <p:pic>
        <p:nvPicPr>
          <p:cNvPr id="5" name="عنصر نائب للمحتوى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76362" y="1600200"/>
            <a:ext cx="3200276" cy="4525963"/>
          </a:xfrm>
        </p:spPr>
      </p:pic>
      <p:pic>
        <p:nvPicPr>
          <p:cNvPr id="6" name="عنصر نائب للمحتوى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84864" y="1600200"/>
            <a:ext cx="3165271" cy="4525963"/>
          </a:xfrm>
        </p:spPr>
      </p:pic>
    </p:spTree>
    <p:extLst>
      <p:ext uri="{BB962C8B-B14F-4D97-AF65-F5344CB8AC3E}">
        <p14:creationId xmlns:p14="http://schemas.microsoft.com/office/powerpoint/2010/main" val="3001210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200" dirty="0" smtClean="0"/>
              <a:t>رموز بعض التشكيلات الاشجار</a:t>
            </a:r>
            <a:endParaRPr lang="ar-IQ" sz="3200" dirty="0"/>
          </a:p>
        </p:txBody>
      </p:sp>
      <p:pic>
        <p:nvPicPr>
          <p:cNvPr id="5" name="عنصر نائب للمحتوى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52813" y="1600200"/>
            <a:ext cx="3247374" cy="4525963"/>
          </a:xfrm>
        </p:spPr>
      </p:pic>
      <p:pic>
        <p:nvPicPr>
          <p:cNvPr id="6" name="عنصر نائب للمحتوى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51291" y="1600200"/>
            <a:ext cx="3632417" cy="4525963"/>
          </a:xfrm>
        </p:spPr>
      </p:pic>
    </p:spTree>
    <p:extLst>
      <p:ext uri="{BB962C8B-B14F-4D97-AF65-F5344CB8AC3E}">
        <p14:creationId xmlns:p14="http://schemas.microsoft.com/office/powerpoint/2010/main" val="3484662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200" dirty="0" smtClean="0"/>
              <a:t>رموز بعض الأشجار ومجاميعها</a:t>
            </a:r>
            <a:endParaRPr lang="ar-IQ" sz="3200" dirty="0"/>
          </a:p>
        </p:txBody>
      </p:sp>
      <p:pic>
        <p:nvPicPr>
          <p:cNvPr id="5" name="عنصر نائب للمحتوى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03831" y="1600200"/>
            <a:ext cx="2945337" cy="4525963"/>
          </a:xfrm>
        </p:spPr>
      </p:pic>
      <p:pic>
        <p:nvPicPr>
          <p:cNvPr id="6" name="عنصر نائب للمحتوى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09366" y="1600200"/>
            <a:ext cx="2916267" cy="4525963"/>
          </a:xfrm>
        </p:spPr>
      </p:pic>
    </p:spTree>
    <p:extLst>
      <p:ext uri="{BB962C8B-B14F-4D97-AF65-F5344CB8AC3E}">
        <p14:creationId xmlns:p14="http://schemas.microsoft.com/office/powerpoint/2010/main" val="413082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رموز الأشجار والشجيرات </a:t>
            </a:r>
            <a:r>
              <a:rPr lang="ar-IQ" dirty="0" err="1" smtClean="0"/>
              <a:t>بانواعها</a:t>
            </a:r>
            <a:r>
              <a:rPr lang="ar-IQ" dirty="0" smtClean="0"/>
              <a:t> والتدريب على رسمها </a:t>
            </a:r>
            <a:endParaRPr lang="ar-IQ" dirty="0"/>
          </a:p>
        </p:txBody>
      </p:sp>
      <p:pic>
        <p:nvPicPr>
          <p:cNvPr id="5" name="عنصر نائب للمحتوى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23338" y="273050"/>
            <a:ext cx="4215174" cy="5853113"/>
          </a:xfrm>
        </p:spPr>
      </p:pic>
      <p:sp>
        <p:nvSpPr>
          <p:cNvPr id="4" name="عنصر نائب للنص 3"/>
          <p:cNvSpPr>
            <a:spLocks noGrp="1"/>
          </p:cNvSpPr>
          <p:nvPr>
            <p:ph type="body" sz="half" idx="2"/>
          </p:nvPr>
        </p:nvSpPr>
        <p:spPr/>
        <p:txBody>
          <a:bodyPr>
            <a:normAutofit fontScale="92500"/>
          </a:bodyPr>
          <a:lstStyle/>
          <a:p>
            <a:pPr marL="342900" indent="-342900">
              <a:buFont typeface="Arial" panose="020B0604020202020204" pitchFamily="34" charset="0"/>
              <a:buChar char="•"/>
            </a:pPr>
            <a:r>
              <a:rPr lang="ar-IQ" sz="3000" b="1" dirty="0" smtClean="0"/>
              <a:t>الممارسة والتدريب </a:t>
            </a:r>
          </a:p>
          <a:p>
            <a:r>
              <a:rPr lang="ar-IQ" sz="2400" dirty="0" smtClean="0"/>
              <a:t>تعليم الطلبة على رسم الخطوط بهدف معرفة وظيفتها في التصميم حيث تمثل المحاور ( </a:t>
            </a:r>
            <a:r>
              <a:rPr lang="ar-IQ" sz="2400" dirty="0" err="1" smtClean="0"/>
              <a:t>المماشي</a:t>
            </a:r>
            <a:r>
              <a:rPr lang="ar-IQ" sz="2400" dirty="0" smtClean="0"/>
              <a:t> والممرات ) التي يجب اختيارها حسب مساحة الأرض المراد تصميم حديقة لها واختيار الأشجار والشجيرات المناسبة وتوزيع عناصر التصميم الأخرى لتكون وحده تصميمية منسجمة  لتحقيق الهدف الذي يبحث عنه المصمم والجهة المستفيدة من التصميم </a:t>
            </a:r>
            <a:endParaRPr lang="ar-IQ" sz="2400" dirty="0"/>
          </a:p>
        </p:txBody>
      </p:sp>
    </p:spTree>
    <p:extLst>
      <p:ext uri="{BB962C8B-B14F-4D97-AF65-F5344CB8AC3E}">
        <p14:creationId xmlns:p14="http://schemas.microsoft.com/office/powerpoint/2010/main" val="2605149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بعض أنواع الخطوط </a:t>
            </a:r>
            <a:endParaRPr lang="en-US" dirty="0"/>
          </a:p>
        </p:txBody>
      </p:sp>
      <p:sp>
        <p:nvSpPr>
          <p:cNvPr id="3" name="عنصر نائب للنص 2"/>
          <p:cNvSpPr>
            <a:spLocks noGrp="1"/>
          </p:cNvSpPr>
          <p:nvPr>
            <p:ph type="body" idx="1"/>
          </p:nvPr>
        </p:nvSpPr>
        <p:spPr>
          <a:xfrm>
            <a:off x="457200" y="1340768"/>
            <a:ext cx="4040188" cy="576063"/>
          </a:xfrm>
        </p:spPr>
        <p:txBody>
          <a:bodyPr>
            <a:normAutofit fontScale="92500" lnSpcReduction="10000"/>
          </a:bodyPr>
          <a:lstStyle/>
          <a:p>
            <a:pPr algn="ctr"/>
            <a:r>
              <a:rPr lang="ar-IQ" sz="3600" dirty="0" smtClean="0"/>
              <a:t>الخط اللولبي</a:t>
            </a:r>
            <a:endParaRPr lang="en-US" sz="3600" dirty="0"/>
          </a:p>
        </p:txBody>
      </p:sp>
      <p:pic>
        <p:nvPicPr>
          <p:cNvPr id="8" name="عنصر نائب للمحتوى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203373"/>
            <a:ext cx="4040188" cy="3894292"/>
          </a:xfrm>
        </p:spPr>
      </p:pic>
      <p:sp>
        <p:nvSpPr>
          <p:cNvPr id="5" name="عنصر نائب للنص 4"/>
          <p:cNvSpPr>
            <a:spLocks noGrp="1"/>
          </p:cNvSpPr>
          <p:nvPr>
            <p:ph type="body" sz="quarter" idx="3"/>
          </p:nvPr>
        </p:nvSpPr>
        <p:spPr>
          <a:xfrm>
            <a:off x="4645025" y="1340769"/>
            <a:ext cx="4041775" cy="576064"/>
          </a:xfrm>
        </p:spPr>
        <p:txBody>
          <a:bodyPr>
            <a:noAutofit/>
          </a:bodyPr>
          <a:lstStyle/>
          <a:p>
            <a:pPr algn="ctr"/>
            <a:r>
              <a:rPr lang="ar-IQ" sz="3600" dirty="0" smtClean="0"/>
              <a:t>الخط الحلزوني</a:t>
            </a:r>
            <a:endParaRPr lang="en-US" sz="3600" dirty="0"/>
          </a:p>
        </p:txBody>
      </p:sp>
      <p:pic>
        <p:nvPicPr>
          <p:cNvPr id="7" name="عنصر نائب للمحتوى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90268" y="2174875"/>
            <a:ext cx="3951288" cy="3951288"/>
          </a:xfrm>
        </p:spPr>
      </p:pic>
    </p:spTree>
    <p:extLst>
      <p:ext uri="{BB962C8B-B14F-4D97-AF65-F5344CB8AC3E}">
        <p14:creationId xmlns:p14="http://schemas.microsoft.com/office/powerpoint/2010/main" val="110741014"/>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541</Words>
  <Application>Microsoft Office PowerPoint</Application>
  <PresentationFormat>عرض على الشاشة (3:4)‏</PresentationFormat>
  <Paragraphs>42</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سمة Office</vt:lpstr>
      <vt:lpstr>قسم البستنة وهندسة الحدائق     المرحلة الثانية المحاضرة الثانية  / أنواع الخطوط  </vt:lpstr>
      <vt:lpstr>أهم أنواع الخطوط</vt:lpstr>
      <vt:lpstr>الخطوط المنكسرة :  عبارة عن مجموعة متصلة من الخطوط المستقيمة و تتمثل بحركة خط في أتجاهات مختلفة مكونة زوايا حادة أو منفرجة أو قائمة , وهو الخط الذي يعطي توترات متغيرة من الأوضاع فتكون تأثيراته متجزئه ومتقطعة , بمعنى ان الخط ينطلق ويتوقف عند نقطة عقدية ليغير حركته من جديد وهكذا يستخدم هذا الخط لشد الانتباه بسبب التغير المفاجأ في الاتجاه مما يعطي أحساس بالعنف والشدة , أي حركة سريعة في التصميم ويرمز للصلابة .</vt:lpstr>
      <vt:lpstr>وظائف الخطوط</vt:lpstr>
      <vt:lpstr>رموز بعض عناصر التصميم ( الأشجار , والشجيرات)</vt:lpstr>
      <vt:lpstr>رموز بعض التشكيلات الاشجار</vt:lpstr>
      <vt:lpstr>رموز بعض الأشجار ومجاميعها</vt:lpstr>
      <vt:lpstr>رموز الأشجار والشجيرات بانواعها والتدريب على رسمها </vt:lpstr>
      <vt:lpstr>بعض أنواع الخطوط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جول يوضح معالم الوضع</dc:title>
  <dc:creator>hp</dc:creator>
  <cp:lastModifiedBy>DR.Ahmed Saker 2o1O</cp:lastModifiedBy>
  <cp:revision>49</cp:revision>
  <dcterms:created xsi:type="dcterms:W3CDTF">2015-10-01T18:35:04Z</dcterms:created>
  <dcterms:modified xsi:type="dcterms:W3CDTF">2020-12-12T16:15:15Z</dcterms:modified>
</cp:coreProperties>
</file>